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62" r:id="rId3"/>
    <p:sldId id="257" r:id="rId4"/>
    <p:sldId id="263" r:id="rId5"/>
    <p:sldId id="258" r:id="rId6"/>
    <p:sldId id="265" r:id="rId7"/>
    <p:sldId id="259" r:id="rId8"/>
    <p:sldId id="260" r:id="rId9"/>
    <p:sldId id="261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a Ribeiro" initials="" lastIdx="2" clrIdx="0"/>
  <p:cmAuthor id="1" name="Thassiana Lacerda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74" autoAdjust="0"/>
  </p:normalViewPr>
  <p:slideViewPr>
    <p:cSldViewPr snapToGrid="0">
      <p:cViewPr varScale="1">
        <p:scale>
          <a:sx n="87" d="100"/>
          <a:sy n="87" d="100"/>
        </p:scale>
        <p:origin x="82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11-01T17:12:20.315" idx="1">
    <p:pos x="-28" y="1163"/>
    <p:text>Potencial de regenerabilidade e a presença de dispersores na Mata Atlântica?
ou
Potencial de regenerabilidade e a presença de dispersores: mamíferos e aves da Mata Atlântica
ou
A influência de dispersores na regenerabilidade de áreas degradadas na Mata Atlântica
Penso sempre nos títulos curtos (~14 palavras) que as revistas pedem e deixamos o leitor um tanto curioso se não entregamos tudo no título kkk</p:text>
  </p:cm>
  <p:cm authorId="0" dt="2021-11-01T17:15:30.904" idx="2">
    <p:pos x="-28" y="1263"/>
    <p:text>dispersores de que? vamos considerar só sementes ou mais outros? para sementes temos mais informações para os mamíferos não voadores e aves</p:text>
  </p:cm>
  <p:cm authorId="1" dt="2021-11-01T17:15:30.904" idx="1">
    <p:pos x="-28" y="1263"/>
    <p:text>Só zoocoria, eu acho</p:text>
  </p:cm>
</p:cmLst>
</file>

<file path=ppt/media/image1.png>
</file>

<file path=ppt/media/image10.png>
</file>

<file path=ppt/media/image11.gif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84c204aa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84c204aa7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84c204aa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84c204aa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/>
              <a:t>Distribuição: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/>
              <a:t>Importância (ambiental e econômica):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/>
              <a:t>Polinizadores:</a:t>
            </a:r>
            <a:r>
              <a:rPr lang="pt-BR"/>
              <a:t> As abelhas, provavelmente é o grupo mais importante de polinizadores de Myrtaceae, visitam as flores (NIC LUGHADHA, E.N. &amp; PROEN«A, C. 1996. A survey of the reproductive biology of the Myrtoideae (Myrtaceae). Annals of the Missouri Botanical Garden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83:480-503.)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552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84c204aa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84c204aa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 dirty="0"/>
              <a:t>Distribuição:</a:t>
            </a:r>
            <a:endParaRPr b="1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 dirty="0"/>
              <a:t>Importância (ambiental e econômica):</a:t>
            </a:r>
            <a:endParaRPr b="1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b="1" dirty="0"/>
              <a:t>Polinizadores:</a:t>
            </a:r>
            <a:r>
              <a:rPr lang="pt-BR" dirty="0"/>
              <a:t> As abelhas, provavelmente é o grupo mais importante de polinizadores de </a:t>
            </a:r>
            <a:r>
              <a:rPr lang="pt-BR" dirty="0" err="1"/>
              <a:t>Myrtaceae</a:t>
            </a:r>
            <a:r>
              <a:rPr lang="pt-BR" dirty="0"/>
              <a:t>, visitam as flores (NIC LUGHADHA, E.N. &amp; PROEN«A, C. 1996. A </a:t>
            </a:r>
            <a:r>
              <a:rPr lang="pt-BR" dirty="0" err="1"/>
              <a:t>survey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reproductive</a:t>
            </a:r>
            <a:r>
              <a:rPr lang="pt-BR" dirty="0"/>
              <a:t> </a:t>
            </a:r>
            <a:r>
              <a:rPr lang="pt-BR" dirty="0" err="1"/>
              <a:t>biology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Myrtoideae</a:t>
            </a:r>
            <a:r>
              <a:rPr lang="pt-BR" dirty="0"/>
              <a:t> (</a:t>
            </a:r>
            <a:r>
              <a:rPr lang="pt-BR" dirty="0" err="1"/>
              <a:t>Myrtaceae</a:t>
            </a:r>
            <a:r>
              <a:rPr lang="pt-BR" dirty="0"/>
              <a:t>). </a:t>
            </a:r>
            <a:r>
              <a:rPr lang="pt-BR" dirty="0" err="1"/>
              <a:t>Annals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Missouri </a:t>
            </a:r>
            <a:r>
              <a:rPr lang="pt-BR" dirty="0" err="1"/>
              <a:t>Botanical</a:t>
            </a:r>
            <a:r>
              <a:rPr lang="pt-BR" dirty="0"/>
              <a:t> Garden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83:480-503.)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84c204aa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84c204aa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CNCFlora. </a:t>
            </a:r>
            <a:r>
              <a:rPr lang="pt-BR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Campomanesia</a:t>
            </a:r>
            <a:r>
              <a:rPr lang="pt-BR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100" b="0" i="1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xanthocarpa</a:t>
            </a:r>
            <a:r>
              <a:rPr lang="pt-B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 Lista Vermelha da flora brasileira versão 2012.2 Centro Nacional de Conservação da Flora. Disponível em &lt;</a:t>
            </a:r>
            <a:r>
              <a:rPr lang="pt-BR" dirty="0" smtClean="0"/>
              <a:t>http://cncflora.jbrj.gov.br/portal/pt-br/profile/Campomanesia </a:t>
            </a:r>
            <a:r>
              <a:rPr lang="pt-BR" dirty="0" err="1" smtClean="0"/>
              <a:t>xanthocarpa</a:t>
            </a:r>
            <a:r>
              <a:rPr lang="pt-B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&gt;. Acesso em 2 novembro 2021.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1290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84c204aa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84c204aa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84c204aa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84c204aa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340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84c204aa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84c204aa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ideia é utilizar como base os dados de frugivoria presentes no data base Atlantic frugivory para selecionar as espécies de frugívoros dispersores de sementes (espero que tenha a classificação de dispersores, pois daria muito trabalho procurar) e com essa informação separar as espécies dispersoras presentes nos outros data base.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84c204aa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84c204aa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000"/>
              <a:buFont typeface="Roboto"/>
              <a:buChar char="●"/>
            </a:pPr>
            <a:r>
              <a:rPr lang="pt-BR" sz="1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Como resultado, esperamos gerar um mapa com as áreas de maior potencial de regeneração de forma passiva, nas quais os dispersores de frutos serão o maiores responsáveis pelo reflorestamento;</a:t>
            </a:r>
            <a:endParaRPr sz="1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000"/>
              <a:buFont typeface="Roboto"/>
              <a:buChar char="●"/>
            </a:pPr>
            <a:r>
              <a:rPr lang="pt-BR" sz="1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Com esta ferramenta é possível priorizar recursos com regeneração ativa em áreas que não possuem dispersores;</a:t>
            </a:r>
            <a:endParaRPr sz="1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d1de649a4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d1de649a4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-18975" y="-18975"/>
            <a:ext cx="9162900" cy="5286300"/>
          </a:xfrm>
          <a:prstGeom prst="rect">
            <a:avLst/>
          </a:prstGeom>
          <a:solidFill>
            <a:srgbClr val="66FF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7150"/>
            <a:ext cx="2723948" cy="2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-45300" y="1847625"/>
            <a:ext cx="9189300" cy="154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4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Potencial de </a:t>
            </a:r>
            <a:r>
              <a:rPr lang="pt-BR" sz="2940" b="1" dirty="0" err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regenerabilidade</a:t>
            </a:r>
            <a:r>
              <a:rPr lang="pt-BR" sz="294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de acordo com a presença de dispersores: morcegos, primatas, pequenos mamíferos e aves da Mata Atlântica</a:t>
            </a:r>
            <a:endParaRPr sz="2940" b="1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3250" y="3128508"/>
            <a:ext cx="2723950" cy="2609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5851" y="3618525"/>
            <a:ext cx="2412949" cy="18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6">
            <a:alphaModFix/>
          </a:blip>
          <a:srcRect l="-28358" t="7672" r="11753" b="-24277"/>
          <a:stretch/>
        </p:blipFill>
        <p:spPr>
          <a:xfrm>
            <a:off x="6268251" y="9"/>
            <a:ext cx="2666430" cy="2269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311700" y="266781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pt-BR" b="1" dirty="0"/>
              <a:t>Grupo Guabiroba</a:t>
            </a:r>
            <a:endParaRPr b="1"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0" y="673050"/>
            <a:ext cx="8520600" cy="3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endParaRPr sz="1700" dirty="0"/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b="1" u="sng" dirty="0" smtClean="0">
                <a:solidFill>
                  <a:schemeClr val="dk1"/>
                </a:solidFill>
              </a:rPr>
              <a:t>Membros:</a:t>
            </a: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dirty="0" smtClean="0">
                <a:solidFill>
                  <a:schemeClr val="dk1"/>
                </a:solidFill>
              </a:rPr>
              <a:t>Arthur </a:t>
            </a:r>
            <a:r>
              <a:rPr lang="pt-BR" sz="1700" dirty="0" err="1">
                <a:solidFill>
                  <a:schemeClr val="dk1"/>
                </a:solidFill>
              </a:rPr>
              <a:t>Setsuo</a:t>
            </a:r>
            <a:r>
              <a:rPr lang="pt-BR" sz="1700" dirty="0">
                <a:solidFill>
                  <a:schemeClr val="dk1"/>
                </a:solidFill>
              </a:rPr>
              <a:t> </a:t>
            </a:r>
            <a:r>
              <a:rPr lang="pt-BR" sz="1700" dirty="0" err="1">
                <a:solidFill>
                  <a:schemeClr val="dk1"/>
                </a:solidFill>
              </a:rPr>
              <a:t>Tahara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dirty="0">
                <a:solidFill>
                  <a:schemeClr val="dk1"/>
                </a:solidFill>
              </a:rPr>
              <a:t>Francielson da Silva Barbosa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dirty="0">
                <a:solidFill>
                  <a:schemeClr val="dk1"/>
                </a:solidFill>
              </a:rPr>
              <a:t>Paula Ribeiro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dirty="0">
                <a:solidFill>
                  <a:schemeClr val="dk1"/>
                </a:solidFill>
              </a:rPr>
              <a:t>Pedro Henrique Reis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 dirty="0" err="1">
                <a:solidFill>
                  <a:schemeClr val="dk1"/>
                </a:solidFill>
              </a:rPr>
              <a:t>Thassiana</a:t>
            </a:r>
            <a:r>
              <a:rPr lang="pt-BR" sz="1700" dirty="0">
                <a:solidFill>
                  <a:schemeClr val="dk1"/>
                </a:solidFill>
              </a:rPr>
              <a:t> Lacerda Coelho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700" dirty="0"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375" y="162850"/>
            <a:ext cx="4729925" cy="36009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7150050" y="3898950"/>
            <a:ext cx="201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Foto: Gustavo Giacon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946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311700" y="652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pt-BR" b="1" dirty="0" smtClean="0"/>
              <a:t>Guabiroba </a:t>
            </a:r>
            <a:endParaRPr b="1"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311700" y="673050"/>
            <a:ext cx="5681476" cy="3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1963" indent="-285750" algn="just">
              <a:lnSpc>
                <a:spcPct val="150000"/>
              </a:lnSpc>
              <a:spcBef>
                <a:spcPts val="12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700" dirty="0" smtClean="0">
                <a:solidFill>
                  <a:schemeClr val="dk1"/>
                </a:solidFill>
              </a:rPr>
              <a:t>Gabiroba</a:t>
            </a:r>
            <a:r>
              <a:rPr lang="pt-BR" sz="1700" dirty="0">
                <a:solidFill>
                  <a:schemeClr val="dk1"/>
                </a:solidFill>
              </a:rPr>
              <a:t>, guabiroba, </a:t>
            </a:r>
            <a:r>
              <a:rPr lang="pt-BR" sz="1700" dirty="0" err="1">
                <a:solidFill>
                  <a:schemeClr val="dk1"/>
                </a:solidFill>
              </a:rPr>
              <a:t>guabirova</a:t>
            </a:r>
            <a:r>
              <a:rPr lang="pt-BR" sz="1700" dirty="0">
                <a:solidFill>
                  <a:schemeClr val="dk1"/>
                </a:solidFill>
              </a:rPr>
              <a:t>, </a:t>
            </a:r>
            <a:r>
              <a:rPr lang="pt-BR" sz="1700" dirty="0" err="1">
                <a:solidFill>
                  <a:schemeClr val="dk1"/>
                </a:solidFill>
              </a:rPr>
              <a:t>guavirova</a:t>
            </a:r>
            <a:r>
              <a:rPr lang="pt-BR" sz="1700" dirty="0">
                <a:solidFill>
                  <a:schemeClr val="dk1"/>
                </a:solidFill>
              </a:rPr>
              <a:t>, </a:t>
            </a:r>
            <a:r>
              <a:rPr lang="pt-BR" sz="1700" dirty="0" err="1">
                <a:solidFill>
                  <a:schemeClr val="dk1"/>
                </a:solidFill>
              </a:rPr>
              <a:t>gavirova</a:t>
            </a:r>
            <a:r>
              <a:rPr lang="pt-BR" sz="1700" dirty="0">
                <a:solidFill>
                  <a:schemeClr val="dk1"/>
                </a:solidFill>
              </a:rPr>
              <a:t>, araçá-congonha ou </a:t>
            </a:r>
            <a:r>
              <a:rPr lang="pt-BR" sz="1700" dirty="0" err="1">
                <a:solidFill>
                  <a:schemeClr val="dk1"/>
                </a:solidFill>
              </a:rPr>
              <a:t>gabiraba</a:t>
            </a:r>
            <a:r>
              <a:rPr lang="pt-BR" sz="1700" dirty="0">
                <a:solidFill>
                  <a:schemeClr val="dk1"/>
                </a:solidFill>
              </a:rPr>
              <a:t> são os </a:t>
            </a:r>
            <a:r>
              <a:rPr lang="pt-BR" sz="1700" b="1" dirty="0">
                <a:solidFill>
                  <a:schemeClr val="dk1"/>
                </a:solidFill>
              </a:rPr>
              <a:t>nomes populares </a:t>
            </a:r>
            <a:r>
              <a:rPr lang="pt-BR" sz="1700" dirty="0">
                <a:solidFill>
                  <a:schemeClr val="dk1"/>
                </a:solidFill>
              </a:rPr>
              <a:t>dado ao fruto produzido </a:t>
            </a:r>
            <a:r>
              <a:rPr lang="pt-BR" sz="1700" dirty="0" smtClean="0">
                <a:solidFill>
                  <a:schemeClr val="dk1"/>
                </a:solidFill>
              </a:rPr>
              <a:t>pela </a:t>
            </a:r>
            <a:r>
              <a:rPr lang="pt-BR" sz="1700" i="1" dirty="0" err="1" smtClean="0">
                <a:solidFill>
                  <a:schemeClr val="dk1"/>
                </a:solidFill>
              </a:rPr>
              <a:t>Campomanesia</a:t>
            </a:r>
            <a:r>
              <a:rPr lang="pt-BR" sz="1700" i="1" dirty="0" smtClean="0">
                <a:solidFill>
                  <a:schemeClr val="dk1"/>
                </a:solidFill>
              </a:rPr>
              <a:t> </a:t>
            </a:r>
            <a:r>
              <a:rPr lang="pt-BR" sz="1700" i="1" dirty="0" err="1" smtClean="0">
                <a:solidFill>
                  <a:schemeClr val="dk1"/>
                </a:solidFill>
              </a:rPr>
              <a:t>xanthocarpa</a:t>
            </a:r>
            <a:r>
              <a:rPr lang="pt-BR" sz="1700" dirty="0" smtClean="0">
                <a:solidFill>
                  <a:schemeClr val="dk1"/>
                </a:solidFill>
              </a:rPr>
              <a:t>, </a:t>
            </a:r>
            <a:r>
              <a:rPr lang="pt-BR" sz="1700" dirty="0">
                <a:solidFill>
                  <a:schemeClr val="dk1"/>
                </a:solidFill>
              </a:rPr>
              <a:t>árvore da família </a:t>
            </a:r>
            <a:r>
              <a:rPr lang="pt-BR" sz="1700" dirty="0" err="1">
                <a:solidFill>
                  <a:schemeClr val="dk1"/>
                </a:solidFill>
              </a:rPr>
              <a:t>Myrtaceae</a:t>
            </a:r>
            <a:r>
              <a:rPr lang="pt-BR" sz="1700" dirty="0">
                <a:solidFill>
                  <a:schemeClr val="dk1"/>
                </a:solidFill>
              </a:rPr>
              <a:t>. </a:t>
            </a:r>
            <a:endParaRPr lang="pt-BR" sz="1700" dirty="0" smtClean="0">
              <a:solidFill>
                <a:schemeClr val="dk1"/>
              </a:solidFill>
            </a:endParaRPr>
          </a:p>
          <a:p>
            <a:pPr marL="461963" indent="-285750" algn="just">
              <a:lnSpc>
                <a:spcPct val="150000"/>
              </a:lnSpc>
              <a:spcBef>
                <a:spcPts val="1200"/>
              </a:spcBef>
              <a:buClr>
                <a:schemeClr val="tx1">
                  <a:lumMod val="75000"/>
                </a:schemeClr>
              </a:buClr>
              <a:buSzPct val="91000"/>
              <a:buFont typeface="Arial" panose="020B0604020202020204" pitchFamily="34" charset="0"/>
              <a:buChar char="•"/>
            </a:pPr>
            <a:r>
              <a:rPr lang="pt-BR" sz="1700" dirty="0" smtClean="0">
                <a:solidFill>
                  <a:schemeClr val="dk1"/>
                </a:solidFill>
              </a:rPr>
              <a:t>O </a:t>
            </a:r>
            <a:r>
              <a:rPr lang="pt-BR" sz="1700" dirty="0">
                <a:solidFill>
                  <a:schemeClr val="dk1"/>
                </a:solidFill>
              </a:rPr>
              <a:t>nome surgiu da junção dos termos tupis </a:t>
            </a:r>
            <a:r>
              <a:rPr lang="pt-BR" sz="1700" dirty="0" err="1">
                <a:solidFill>
                  <a:schemeClr val="dk1"/>
                </a:solidFill>
              </a:rPr>
              <a:t>wa'bi</a:t>
            </a:r>
            <a:r>
              <a:rPr lang="pt-BR" sz="1700" dirty="0">
                <a:solidFill>
                  <a:schemeClr val="dk1"/>
                </a:solidFill>
              </a:rPr>
              <a:t>, "ao comer" e </a:t>
            </a:r>
            <a:r>
              <a:rPr lang="pt-BR" sz="1700" dirty="0" err="1">
                <a:solidFill>
                  <a:schemeClr val="dk1"/>
                </a:solidFill>
              </a:rPr>
              <a:t>rob</a:t>
            </a:r>
            <a:r>
              <a:rPr lang="pt-BR" sz="1700" dirty="0">
                <a:solidFill>
                  <a:schemeClr val="dk1"/>
                </a:solidFill>
              </a:rPr>
              <a:t>, "amargo".</a:t>
            </a:r>
            <a:endParaRPr sz="1700"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7129500" y="4299150"/>
            <a:ext cx="201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Foto: </a:t>
            </a:r>
            <a:r>
              <a:rPr lang="pt-BR" dirty="0" smtClean="0"/>
              <a:t>Gerson Lopes</a:t>
            </a:r>
            <a:endParaRPr dirty="0"/>
          </a:p>
        </p:txBody>
      </p:sp>
      <p:pic>
        <p:nvPicPr>
          <p:cNvPr id="1026" name="Picture 2" descr="untitl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920" y="381878"/>
            <a:ext cx="2805630" cy="210422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-121185" y="-91739"/>
            <a:ext cx="5210239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pt-BR" b="1" dirty="0" smtClean="0"/>
              <a:t>Distribuição</a:t>
            </a:r>
            <a:br>
              <a:rPr lang="pt-BR" b="1" dirty="0" smtClean="0"/>
            </a:br>
            <a:r>
              <a:rPr lang="pt-BR" b="1" dirty="0" smtClean="0"/>
              <a:t>geográfica </a:t>
            </a:r>
            <a:endParaRPr b="1"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7150050" y="4183763"/>
            <a:ext cx="2188822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pt-BR" b="1" dirty="0" smtClean="0"/>
              <a:t>Fonte: </a:t>
            </a:r>
            <a:r>
              <a:rPr lang="pt-BR" dirty="0" smtClean="0"/>
              <a:t>CNCFlora, 2021 </a:t>
            </a:r>
            <a:endParaRPr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561" y="201144"/>
            <a:ext cx="3432489" cy="469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4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99151" y="1067503"/>
            <a:ext cx="4891490" cy="3339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dk1"/>
                </a:solidFill>
              </a:rPr>
              <a:t>Verificar se a ocorrência de animais dispersores de sementes aumentam a capacidade regenerativa de áreas antropizadas da Mata Atlântica.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0" y="176270"/>
            <a:ext cx="914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820" b="1" dirty="0"/>
              <a:t>Objetivos</a:t>
            </a:r>
            <a:endParaRPr sz="2820" b="1" dirty="0"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525" y="1236156"/>
            <a:ext cx="3772475" cy="25169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698" y="3530518"/>
            <a:ext cx="2225407" cy="15035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99150" y="1067503"/>
            <a:ext cx="5155895" cy="3339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 smtClean="0">
                <a:solidFill>
                  <a:schemeClr val="dk1"/>
                </a:solidFill>
              </a:rPr>
              <a:t>H0 - O </a:t>
            </a:r>
            <a:r>
              <a:rPr lang="pt-BR" sz="2200" dirty="0">
                <a:solidFill>
                  <a:schemeClr val="dk1"/>
                </a:solidFill>
              </a:rPr>
              <a:t>potencial regenerativo das áreas independe da riqueza de espécies de dispersores.</a:t>
            </a:r>
          </a:p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dk1"/>
              </a:solidFill>
            </a:endParaRPr>
          </a:p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 smtClean="0">
                <a:solidFill>
                  <a:schemeClr val="dk1"/>
                </a:solidFill>
              </a:rPr>
              <a:t>H1 - O </a:t>
            </a:r>
            <a:r>
              <a:rPr lang="pt-BR" sz="2200" dirty="0">
                <a:solidFill>
                  <a:schemeClr val="dk1"/>
                </a:solidFill>
              </a:rPr>
              <a:t>potencial regenerativo das áreas aumenta de acordo com o aumento da riqueza de espécies de dispersores.</a:t>
            </a:r>
          </a:p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dk1"/>
              </a:solidFill>
            </a:endParaRPr>
          </a:p>
          <a:p>
            <a:pPr lvl="0" indent="-368300" algn="just">
              <a:lnSpc>
                <a:spcPct val="105000"/>
              </a:lnSpc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 smtClean="0">
                <a:solidFill>
                  <a:schemeClr val="dk1"/>
                </a:solidFill>
              </a:rPr>
              <a:t>H2 - O </a:t>
            </a:r>
            <a:r>
              <a:rPr lang="pt-BR" sz="2200" dirty="0">
                <a:solidFill>
                  <a:schemeClr val="dk1"/>
                </a:solidFill>
              </a:rPr>
              <a:t>potencial regenerativo das áreas diminui de acordo com o aumento da riqueza de espécies de dispersores.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0" y="176270"/>
            <a:ext cx="914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820" b="1" dirty="0" smtClean="0"/>
              <a:t>Hipóteses</a:t>
            </a:r>
            <a:endParaRPr sz="2820" b="1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136" y="1067503"/>
            <a:ext cx="2397291" cy="2113402"/>
          </a:xfrm>
          <a:prstGeom prst="rect">
            <a:avLst/>
          </a:prstGeom>
        </p:spPr>
      </p:pic>
      <p:sp>
        <p:nvSpPr>
          <p:cNvPr id="7" name="Google Shape;98;p14"/>
          <p:cNvSpPr txBox="1"/>
          <p:nvPr/>
        </p:nvSpPr>
        <p:spPr>
          <a:xfrm>
            <a:off x="6852492" y="4206463"/>
            <a:ext cx="257451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pt-BR" b="1" dirty="0" smtClean="0"/>
              <a:t>Fonte: </a:t>
            </a:r>
            <a:r>
              <a:rPr lang="pt-BR" dirty="0" err="1" smtClean="0"/>
              <a:t>Sstockphoto</a:t>
            </a:r>
            <a:r>
              <a:rPr lang="pt-BR" dirty="0"/>
              <a:t>., </a:t>
            </a:r>
            <a:r>
              <a:rPr lang="pt-BR" dirty="0" smtClean="0"/>
              <a:t>2021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309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0" y="236487"/>
            <a:ext cx="914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buSzPts val="990"/>
            </a:pPr>
            <a:r>
              <a:rPr lang="pt-BR" sz="2820" b="1" dirty="0"/>
              <a:t>Material e Método</a:t>
            </a:r>
            <a:endParaRPr sz="2820" b="1"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388818" y="1011000"/>
            <a:ext cx="7895866" cy="2894100"/>
          </a:xfrm>
          <a:prstGeom prst="rect">
            <a:avLst/>
          </a:prstGeom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lnSpc>
                <a:spcPct val="97826"/>
              </a:lnSpc>
              <a:spcBef>
                <a:spcPts val="600"/>
              </a:spcBef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highlight>
                  <a:srgbClr val="FFFFFF"/>
                </a:highlight>
              </a:rPr>
              <a:t>ATLANTIC FRUGIVORY: a plant–</a:t>
            </a:r>
            <a:r>
              <a:rPr lang="en-US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frugivore</a:t>
            </a:r>
            <a:r>
              <a:rPr lang="en-US" sz="1600" dirty="0">
                <a:solidFill>
                  <a:schemeClr val="dk1"/>
                </a:solidFill>
                <a:highlight>
                  <a:srgbClr val="FFFFFF"/>
                </a:highlight>
              </a:rPr>
              <a:t> interaction data set for the Atlantic Forest;</a:t>
            </a:r>
            <a:endParaRPr lang="en-US" sz="1200" dirty="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97826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pt-BR" sz="1600" dirty="0" smtClean="0">
                <a:solidFill>
                  <a:schemeClr val="dk1"/>
                </a:solidFill>
                <a:highlight>
                  <a:srgbClr val="FFFFFF"/>
                </a:highlight>
              </a:rPr>
              <a:t>ATLANTIC 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MAMMALS: a data set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assemblages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medium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-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and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large-sized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mammals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the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Atlantic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Forest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South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America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ATLANTIC-PRIMATES: a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dataset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communities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and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occurrences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primates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in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the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Atlantic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Forests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South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America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ATLANTIC SMALL-MAMMAL: a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dataset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communities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rodents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and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marsupials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the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Atlantic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forests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South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America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ATLANTIC BATS: a data set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bat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communities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from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the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Atlantic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Forests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South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America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ATLANTIC BIRDS: a data set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of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bird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species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from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the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Brazilian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1600" dirty="0" err="1">
                <a:solidFill>
                  <a:schemeClr val="dk1"/>
                </a:solidFill>
                <a:highlight>
                  <a:srgbClr val="FFFFFF"/>
                </a:highlight>
              </a:rPr>
              <a:t>Atlantic</a:t>
            </a:r>
            <a:r>
              <a:rPr lang="pt-BR" sz="1600" dirty="0">
                <a:solidFill>
                  <a:schemeClr val="dk1"/>
                </a:solidFill>
                <a:highlight>
                  <a:srgbClr val="FFFFFF"/>
                </a:highlight>
              </a:rPr>
              <a:t> Forest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85750" lvl="0" indent="-285750" algn="l" rtl="0">
              <a:lnSpc>
                <a:spcPct val="97826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97826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97826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1251" y="3905100"/>
            <a:ext cx="1712750" cy="99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330506" y="860870"/>
            <a:ext cx="8604174" cy="4019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pt-BR" sz="2100" dirty="0" err="1" smtClean="0">
                <a:solidFill>
                  <a:schemeClr val="dk1"/>
                </a:solidFill>
              </a:rPr>
              <a:t>ddpmcalksdawksdawk</a:t>
            </a:r>
            <a:r>
              <a:rPr lang="pt-BR" sz="2100" dirty="0" smtClean="0">
                <a:solidFill>
                  <a:schemeClr val="dk1"/>
                </a:solidFill>
              </a:rPr>
              <a:t>:</a:t>
            </a:r>
            <a:endParaRPr sz="2100" dirty="0">
              <a:solidFill>
                <a:schemeClr val="dk1"/>
              </a:solidFill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7913" y="0"/>
            <a:ext cx="2016087" cy="1994053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0" y="126536"/>
            <a:ext cx="914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820" b="1" dirty="0" smtClean="0"/>
              <a:t>Resultados</a:t>
            </a:r>
            <a:endParaRPr sz="282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82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95316"/>
            <a:ext cx="2723948" cy="20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-45300" y="1847625"/>
            <a:ext cx="9189300" cy="63706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4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OBRIGADO</a:t>
            </a:r>
            <a:r>
              <a:rPr lang="pt-BR" sz="2940" b="1" dirty="0" smtClean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endParaRPr sz="2940" b="1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5">
            <a:alphaModFix/>
          </a:blip>
          <a:srcRect l="-28358" t="7672" r="11753" b="-24277"/>
          <a:stretch/>
        </p:blipFill>
        <p:spPr>
          <a:xfrm>
            <a:off x="6207756" y="-5021"/>
            <a:ext cx="2875675" cy="28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1" y="2809975"/>
            <a:ext cx="2333524" cy="233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5941224" y="3394725"/>
            <a:ext cx="3202776" cy="213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552</Words>
  <Application>Microsoft Office PowerPoint</Application>
  <PresentationFormat>Apresentação na tela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Roboto</vt:lpstr>
      <vt:lpstr>Arial</vt:lpstr>
      <vt:lpstr>Geometric</vt:lpstr>
      <vt:lpstr>Apresentação do PowerPoint</vt:lpstr>
      <vt:lpstr>Grupo Guabiroba</vt:lpstr>
      <vt:lpstr>Guabiroba </vt:lpstr>
      <vt:lpstr>Distribuição geográfica </vt:lpstr>
      <vt:lpstr>Objetivos</vt:lpstr>
      <vt:lpstr>Hipóteses</vt:lpstr>
      <vt:lpstr>Material e Método</vt:lpstr>
      <vt:lpstr>Resultados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francielson</cp:lastModifiedBy>
  <cp:revision>22</cp:revision>
  <dcterms:modified xsi:type="dcterms:W3CDTF">2021-11-03T23:09:42Z</dcterms:modified>
</cp:coreProperties>
</file>